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62" r:id="rId5"/>
    <p:sldId id="261" r:id="rId6"/>
    <p:sldId id="260" r:id="rId7"/>
    <p:sldId id="259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8CFB2-2A56-49B9-ABF6-CD1B4BCDC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C9DCCB-44E5-4922-96CE-E4F38E73E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1CC758-28E1-418F-85D4-35559F1F1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3E996-DF48-469D-BBA8-CBEA6865F440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40C60F-673A-4711-A14B-BC0FD323C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42AE3-0D43-42B1-BD44-D534CDEA4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A699-14FF-41F8-8B5F-DC01AC381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42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28DC3-0493-4829-878F-141B17CA6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FA7CDE-0EBA-4750-BBE0-A8CED2EDA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A0FAD6-4BCD-431D-835E-FF7309711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3E996-DF48-469D-BBA8-CBEA6865F440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5B0601-70D0-4D72-B374-8C33DEBC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7F2F59-9412-4E16-BEA1-D93544F2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A699-14FF-41F8-8B5F-DC01AC381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09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E36DEA-961C-4E0A-9B23-0FC9BE1FD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002781-BE14-4C33-90E2-BF536ECF5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258BAF-23E5-40B6-9297-C73A9AD35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3E996-DF48-469D-BBA8-CBEA6865F440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FC7C5C-7F53-414E-AE06-B1974ED55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C1407A-D190-42BC-8B9A-01C34C80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A699-14FF-41F8-8B5F-DC01AC381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09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BCAB9-B192-466F-9BD9-CF7D6232D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663852-29E5-4C44-8A2E-C5A61024D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95B01-7EF7-47C2-8B15-CB7517927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3E996-DF48-469D-BBA8-CBEA6865F440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D765F4-C529-48C3-9476-4A26321B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EFA552-7DBA-450C-8B35-9C1FA767B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A699-14FF-41F8-8B5F-DC01AC381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6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FCA07-C035-450D-99A1-692FEB73A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4D66A5-CB26-4FD3-86BF-20F5C513F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640EEF-0E62-44F5-B73D-FD18697D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3E996-DF48-469D-BBA8-CBEA6865F440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EBB139-8CBB-4FA5-8348-FC2C02AD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45D7D6-CA10-4F35-B118-D68EBF9DB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A699-14FF-41F8-8B5F-DC01AC381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3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DBE21-3FFE-4117-966B-10548C6C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FAC8EB-A633-4FC5-92B6-B68156736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318A31-9851-4CC6-A498-D5B30123B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F5E1C6-D124-4D6B-8451-A7255DDEE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3E996-DF48-469D-BBA8-CBEA6865F440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5D9273-3938-4278-AC3C-2FAC5935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1FF9-4904-4A25-9B61-778BAF12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A699-14FF-41F8-8B5F-DC01AC381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515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21287-7817-43A5-81AE-401998BB6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F35F2C-1904-4DD6-A074-081846997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9C2662-2002-4145-9DAC-EC4A0B2E5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D6C8D7-77B9-4E2D-91A6-F7211426D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FAC586-F383-49BC-8EE2-AFC35ED15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1F0EA3-FEF8-47AB-AF48-34E6A26F1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3E996-DF48-469D-BBA8-CBEA6865F440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4AFAB2-5ECB-4DB1-9FFF-15E93465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680B1C-6A24-4B00-A487-AA25BF4A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A699-14FF-41F8-8B5F-DC01AC381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554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AD102-DB5F-4C74-98D3-FA8DCDC0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DF2ECF-84CF-4C9D-8A6B-F49991E7A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3E996-DF48-469D-BBA8-CBEA6865F440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78533F-331D-4D83-BA69-3C532491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598220-F9EB-4236-BDD0-1751AB4B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A699-14FF-41F8-8B5F-DC01AC381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925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D767C1-F4BC-4608-BAF5-B8365DC08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3E996-DF48-469D-BBA8-CBEA6865F440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C4C6C5-3A9A-4DD7-A4E2-96A62CD40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15AAE4-072C-48CA-8DF7-6E5BBB8B6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A699-14FF-41F8-8B5F-DC01AC381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405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7E1BF-697C-4AD4-BDAD-8415E0FD9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FF5644-2AED-4C5D-8863-53A187C02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353B90-A3F8-4DAC-976F-2F91CF2AB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FAE868-F1D9-47B9-8BF8-111B3671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3E996-DF48-469D-BBA8-CBEA6865F440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D1102E-1F7B-4140-9037-2B92B4B67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4F13F2-8687-4556-9020-19F854B40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A699-14FF-41F8-8B5F-DC01AC381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81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E4C3F-D02A-42F8-AFF2-E5DD14D76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FB02D1-94AE-4C54-8B5D-29B4F546CF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4500F9-8B6F-4570-A12A-E8EC7C2BB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E8493-5882-4E7E-8F77-D63D3F0F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3E996-DF48-469D-BBA8-CBEA6865F440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CC2EEB-A3C4-4058-98F9-3F73D1D9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17F22C-4857-4C5D-8152-196543F0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A699-14FF-41F8-8B5F-DC01AC381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65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EA1E4-9B77-465D-8E77-C53CE5B9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776B25-1FF0-4735-9B41-A249D2AC0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787EC-17B4-427A-814D-DE62B7AB0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3E996-DF48-469D-BBA8-CBEA6865F440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55447E-4E96-4995-8F40-0F1651F6A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B0F06D-1F2D-4A81-B25B-888392AE2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9A699-14FF-41F8-8B5F-DC01AC381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41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1F4FBB-A020-4476-8A85-61A4ED714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95"/>
          <a:stretch/>
        </p:blipFill>
        <p:spPr>
          <a:xfrm>
            <a:off x="1" y="-152400"/>
            <a:ext cx="12192000" cy="701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95E012-9E7D-432A-9CA2-3BDE392C42ED}"/>
              </a:ext>
            </a:extLst>
          </p:cNvPr>
          <p:cNvSpPr txBox="1"/>
          <p:nvPr/>
        </p:nvSpPr>
        <p:spPr>
          <a:xfrm>
            <a:off x="384048" y="192024"/>
            <a:ext cx="401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23A189-B488-4F0F-BC9C-FEB1DBD97D3B}"/>
              </a:ext>
            </a:extLst>
          </p:cNvPr>
          <p:cNvSpPr txBox="1"/>
          <p:nvPr/>
        </p:nvSpPr>
        <p:spPr>
          <a:xfrm>
            <a:off x="4866132" y="2204919"/>
            <a:ext cx="306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CC8A05-EA1C-4B47-922B-78F6FD0D2803}"/>
              </a:ext>
            </a:extLst>
          </p:cNvPr>
          <p:cNvSpPr txBox="1"/>
          <p:nvPr/>
        </p:nvSpPr>
        <p:spPr>
          <a:xfrm>
            <a:off x="7104888" y="6345936"/>
            <a:ext cx="500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otype Corsiva" panose="03010101010201010101" pitchFamily="66" charset="0"/>
              </a:rPr>
              <a:t>Учитель физики: Хлыновская Ирина Николаевна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0ECDE3-62DA-48E9-9BB0-6ECB1172B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619" y1="79464" x2="25476" y2="62723"/>
                        <a14:foregroundMark x1="25476" y1="62723" x2="26905" y2="59598"/>
                        <a14:foregroundMark x1="23810" y1="81473" x2="30000" y2="81027"/>
                        <a14:foregroundMark x1="30000" y1="81027" x2="29405" y2="76339"/>
                        <a14:foregroundMark x1="34762" y1="35045" x2="46190" y2="32366"/>
                        <a14:foregroundMark x1="46190" y1="32366" x2="41429" y2="42188"/>
                        <a14:foregroundMark x1="41429" y1="42188" x2="41429" y2="42188"/>
                        <a14:foregroundMark x1="43810" y1="46652" x2="43810" y2="43527"/>
                        <a14:foregroundMark x1="42262" y1="47321" x2="38095" y2="41741"/>
                        <a14:foregroundMark x1="44762" y1="48214" x2="44762" y2="48214"/>
                        <a14:foregroundMark x1="43095" y1="48438" x2="43095" y2="48438"/>
                        <a14:foregroundMark x1="48214" y1="29688" x2="54643" y2="19643"/>
                        <a14:foregroundMark x1="54643" y1="19643" x2="54643" y2="19643"/>
                        <a14:foregroundMark x1="57024" y1="20536" x2="52024" y2="18973"/>
                      </a14:backgroundRemoval>
                    </a14:imgEffect>
                  </a14:imgLayer>
                </a14:imgProps>
              </a:ext>
            </a:extLst>
          </a:blip>
          <a:srcRect l="18814" t="14524" r="21012" b="11661"/>
          <a:stretch/>
        </p:blipFill>
        <p:spPr>
          <a:xfrm>
            <a:off x="-297164" y="-152399"/>
            <a:ext cx="12192000" cy="68183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FE9360-5C86-4C6D-926E-EA51349EF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87" y="990576"/>
            <a:ext cx="4465675" cy="23870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045BF1-0681-4F2F-83AF-BAC9415872D1}"/>
              </a:ext>
            </a:extLst>
          </p:cNvPr>
          <p:cNvSpPr txBox="1"/>
          <p:nvPr/>
        </p:nvSpPr>
        <p:spPr>
          <a:xfrm>
            <a:off x="9144991" y="667410"/>
            <a:ext cx="2996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онденсация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D9E22D-8D7C-4738-B385-DC76CC1723C6}"/>
              </a:ext>
            </a:extLst>
          </p:cNvPr>
          <p:cNvSpPr txBox="1"/>
          <p:nvPr/>
        </p:nvSpPr>
        <p:spPr>
          <a:xfrm>
            <a:off x="9583211" y="1357878"/>
            <a:ext cx="2608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Испарение.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52C008F-C027-4523-A15D-A2EE15069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824" y="540367"/>
            <a:ext cx="835224" cy="9693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687613-C525-4472-9A8E-BFF89332C433}"/>
              </a:ext>
            </a:extLst>
          </p:cNvPr>
          <p:cNvSpPr txBox="1"/>
          <p:nvPr/>
        </p:nvSpPr>
        <p:spPr>
          <a:xfrm>
            <a:off x="8253523" y="-58494"/>
            <a:ext cx="3887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Парообразование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042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1F4FBB-A020-4476-8A85-61A4ED714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95"/>
          <a:stretch/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5794FF-FD3E-4C09-AFE4-6D63CAF4CCFA}"/>
              </a:ext>
            </a:extLst>
          </p:cNvPr>
          <p:cNvSpPr txBox="1"/>
          <p:nvPr/>
        </p:nvSpPr>
        <p:spPr>
          <a:xfrm>
            <a:off x="182880" y="173736"/>
            <a:ext cx="2953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</a:rPr>
              <a:t>П</a:t>
            </a:r>
            <a:r>
              <a:rPr lang="ru-RU" sz="2400" i="0" dirty="0">
                <a:effectLst/>
                <a:latin typeface="Times New Roman" panose="02020603050405020304" pitchFamily="18" charset="0"/>
              </a:rPr>
              <a:t>арообразование 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ED60B4-B9B3-40F0-B75D-9E9E7A26BDD4}"/>
              </a:ext>
            </a:extLst>
          </p:cNvPr>
          <p:cNvSpPr txBox="1"/>
          <p:nvPr/>
        </p:nvSpPr>
        <p:spPr>
          <a:xfrm>
            <a:off x="6483096" y="2286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</a:rPr>
              <a:t>я</a:t>
            </a:r>
            <a:r>
              <a:rPr lang="ru-RU" sz="2400" i="0" dirty="0">
                <a:effectLst/>
                <a:latin typeface="Times New Roman" panose="02020603050405020304" pitchFamily="18" charset="0"/>
              </a:rPr>
              <a:t>вление превращения жидкости в пар.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B81968-5A10-4252-ADF2-05BDA28EF015}"/>
              </a:ext>
            </a:extLst>
          </p:cNvPr>
          <p:cNvSpPr txBox="1"/>
          <p:nvPr/>
        </p:nvSpPr>
        <p:spPr>
          <a:xfrm>
            <a:off x="109728" y="896112"/>
            <a:ext cx="795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Д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ва способа перехода жидкости в газообразное состояние: 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0241FE-A3C8-45B1-8C0E-3DD2F64356DC}"/>
              </a:ext>
            </a:extLst>
          </p:cNvPr>
          <p:cNvSpPr txBox="1"/>
          <p:nvPr/>
        </p:nvSpPr>
        <p:spPr>
          <a:xfrm>
            <a:off x="8842248" y="918865"/>
            <a:ext cx="30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испарение и кипение.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D1D8DB-C7B4-4355-A3A2-71724EF8242D}"/>
              </a:ext>
            </a:extLst>
          </p:cNvPr>
          <p:cNvSpPr txBox="1"/>
          <p:nvPr/>
        </p:nvSpPr>
        <p:spPr>
          <a:xfrm>
            <a:off x="182880" y="1618488"/>
            <a:ext cx="25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</a:rPr>
              <a:t>И</a:t>
            </a:r>
            <a:r>
              <a:rPr lang="ru-RU" sz="2400" i="0" dirty="0">
                <a:effectLst/>
                <a:latin typeface="Times New Roman" panose="02020603050405020304" pitchFamily="18" charset="0"/>
              </a:rPr>
              <a:t>спарение 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D15ED3-9C5C-4B74-BC8F-3494C5E1BCCF}"/>
              </a:ext>
            </a:extLst>
          </p:cNvPr>
          <p:cNvSpPr txBox="1"/>
          <p:nvPr/>
        </p:nvSpPr>
        <p:spPr>
          <a:xfrm>
            <a:off x="4328160" y="1552278"/>
            <a:ext cx="7754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п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арообразование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происходящее с поверхности жидкости.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4CF5BD-5F71-4C35-B2E5-F329EB8B1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173736"/>
            <a:ext cx="6086856" cy="668426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3365B33-41DC-4FA1-91C9-5CAD28002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2" y="3212211"/>
            <a:ext cx="5833262" cy="364578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6BDC9C5-AE68-43E0-86B7-11DF63760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5008" y="2658649"/>
            <a:ext cx="3961790" cy="43676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AAEA714-11E0-4D5B-AE88-89ADFF3055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055" t="5431" r="44598" b="52008"/>
          <a:stretch/>
        </p:blipFill>
        <p:spPr>
          <a:xfrm>
            <a:off x="6611409" y="1849320"/>
            <a:ext cx="3187613" cy="236638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84DF15B-3B03-4F04-AAD9-A61499FAF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63" y="3222656"/>
            <a:ext cx="1904417" cy="121331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C554235-7DB9-443F-8AFF-AD92C7F2F6EC}"/>
              </a:ext>
            </a:extLst>
          </p:cNvPr>
          <p:cNvSpPr txBox="1"/>
          <p:nvPr/>
        </p:nvSpPr>
        <p:spPr>
          <a:xfrm>
            <a:off x="2529251" y="2282357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</a:rPr>
              <a:t>я</a:t>
            </a:r>
            <a:r>
              <a:rPr lang="ru-RU" sz="2400" i="0" dirty="0">
                <a:effectLst/>
                <a:latin typeface="Times New Roman" panose="02020603050405020304" pitchFamily="18" charset="0"/>
              </a:rPr>
              <a:t>вление превращения пара в жидкость.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46E7D37-BDC2-4EF0-B2D8-EF939038B4C4}"/>
              </a:ext>
            </a:extLst>
          </p:cNvPr>
          <p:cNvSpPr txBox="1"/>
          <p:nvPr/>
        </p:nvSpPr>
        <p:spPr>
          <a:xfrm>
            <a:off x="165203" y="2298222"/>
            <a:ext cx="27121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К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онденсация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….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25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1F4FBB-A020-4476-8A85-61A4ED714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95"/>
          <a:stretch/>
        </p:blipFill>
        <p:spPr>
          <a:xfrm>
            <a:off x="0" y="-147298"/>
            <a:ext cx="12192000" cy="701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426023-1F59-4942-B574-995FEA4067DD}"/>
              </a:ext>
            </a:extLst>
          </p:cNvPr>
          <p:cNvSpPr txBox="1"/>
          <p:nvPr/>
        </p:nvSpPr>
        <p:spPr>
          <a:xfrm>
            <a:off x="120503" y="103537"/>
            <a:ext cx="4718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Скорость испарения зависит …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62B55F-C72E-439D-B279-C6DAEC4C781C}"/>
              </a:ext>
            </a:extLst>
          </p:cNvPr>
          <p:cNvSpPr txBox="1"/>
          <p:nvPr/>
        </p:nvSpPr>
        <p:spPr>
          <a:xfrm>
            <a:off x="4944139" y="112258"/>
            <a:ext cx="2838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dirty="0">
                <a:effectLst/>
                <a:latin typeface="Times New Roman" panose="02020603050405020304" pitchFamily="18" charset="0"/>
              </a:rPr>
              <a:t>от рода жидкости;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BB60A7-8560-4E90-815E-0D7ADC877A1B}"/>
              </a:ext>
            </a:extLst>
          </p:cNvPr>
          <p:cNvSpPr txBox="1"/>
          <p:nvPr/>
        </p:nvSpPr>
        <p:spPr>
          <a:xfrm>
            <a:off x="129801" y="658096"/>
            <a:ext cx="5025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Быстрее испаряется та жидкость … 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5FD9AF-1648-4CEA-B8F8-51B8174586D4}"/>
              </a:ext>
            </a:extLst>
          </p:cNvPr>
          <p:cNvSpPr txBox="1"/>
          <p:nvPr/>
        </p:nvSpPr>
        <p:spPr>
          <a:xfrm>
            <a:off x="6035757" y="559633"/>
            <a:ext cx="5885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молекулы которой притягиваются друг к другу с меньшей силой.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382BAB-8E58-48A5-BC35-6BF1B8D983BE}"/>
              </a:ext>
            </a:extLst>
          </p:cNvPr>
          <p:cNvSpPr txBox="1"/>
          <p:nvPr/>
        </p:nvSpPr>
        <p:spPr>
          <a:xfrm>
            <a:off x="105439" y="1254862"/>
            <a:ext cx="11643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Так как некоторое число быстро движущихся молекул всегда имеется в жидкости, то и</a:t>
            </a:r>
            <a:r>
              <a:rPr lang="ru-RU" sz="2400" b="0" dirty="0">
                <a:effectLst/>
                <a:latin typeface="Times New Roman" panose="02020603050405020304" pitchFamily="18" charset="0"/>
              </a:rPr>
              <a:t>спарение должно происходить при …                температуре.</a:t>
            </a:r>
            <a:endParaRPr lang="ru-RU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8DF079-0451-4E3E-80D2-07D9916A0CE9}"/>
              </a:ext>
            </a:extLst>
          </p:cNvPr>
          <p:cNvSpPr txBox="1"/>
          <p:nvPr/>
        </p:nvSpPr>
        <p:spPr>
          <a:xfrm>
            <a:off x="129801" y="2064283"/>
            <a:ext cx="5499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</a:rPr>
              <a:t>И</a:t>
            </a:r>
            <a:r>
              <a:rPr lang="ru-RU" sz="2400" b="0" dirty="0">
                <a:effectLst/>
                <a:latin typeface="Times New Roman" panose="02020603050405020304" pitchFamily="18" charset="0"/>
              </a:rPr>
              <a:t>спарение происходит тем быстрее … 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7407D-3C5E-4038-8E72-382E435950A1}"/>
              </a:ext>
            </a:extLst>
          </p:cNvPr>
          <p:cNvSpPr txBox="1"/>
          <p:nvPr/>
        </p:nvSpPr>
        <p:spPr>
          <a:xfrm>
            <a:off x="5991807" y="2070584"/>
            <a:ext cx="4627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чем выше температура жидкости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6C2AD2-4F24-4996-A97D-8C22AB3C422E}"/>
              </a:ext>
            </a:extLst>
          </p:cNvPr>
          <p:cNvSpPr txBox="1"/>
          <p:nvPr/>
        </p:nvSpPr>
        <p:spPr>
          <a:xfrm>
            <a:off x="7644809" y="105186"/>
            <a:ext cx="41041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от площади её поверхности.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5C5E8D-47B5-4E97-8614-FB1A01E6C274}"/>
              </a:ext>
            </a:extLst>
          </p:cNvPr>
          <p:cNvSpPr txBox="1"/>
          <p:nvPr/>
        </p:nvSpPr>
        <p:spPr>
          <a:xfrm>
            <a:off x="120503" y="2530566"/>
            <a:ext cx="6204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Одновременно с переходом молекул из жидкости в пар происходит и обратный процесс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…</a:t>
            </a:r>
            <a:endParaRPr lang="ru-RU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442A69-C695-4DA8-9972-973F0B64D3D4}"/>
              </a:ext>
            </a:extLst>
          </p:cNvPr>
          <p:cNvSpPr txBox="1"/>
          <p:nvPr/>
        </p:nvSpPr>
        <p:spPr>
          <a:xfrm>
            <a:off x="6012264" y="2525948"/>
            <a:ext cx="6204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б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еспорядочно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двигаясь над поверхностью жидкости, часть молекул, покинувших её, снова возвращается в жидкость.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6FA400-6DB8-41CD-BF72-38D4E14DD650}"/>
              </a:ext>
            </a:extLst>
          </p:cNvPr>
          <p:cNvSpPr txBox="1"/>
          <p:nvPr/>
        </p:nvSpPr>
        <p:spPr>
          <a:xfrm>
            <a:off x="120503" y="3818652"/>
            <a:ext cx="5358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</a:rPr>
              <a:t>Ди</a:t>
            </a:r>
            <a:r>
              <a:rPr lang="ru-RU" sz="2400" b="0" dirty="0">
                <a:effectLst/>
                <a:latin typeface="Times New Roman" panose="02020603050405020304" pitchFamily="18" charset="0"/>
              </a:rPr>
              <a:t>намическое равновесие между паром и жидкостью ..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FE8D6A-4805-47D2-8AB5-CBA3BF3A0BC9}"/>
              </a:ext>
            </a:extLst>
          </p:cNvPr>
          <p:cNvSpPr txBox="1"/>
          <p:nvPr/>
        </p:nvSpPr>
        <p:spPr>
          <a:xfrm>
            <a:off x="6035757" y="3803881"/>
            <a:ext cx="59932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число молекул, вылетающих из жидкости,  равно числу молекул пара, возвращающихся обратно в жидкость.</a:t>
            </a:r>
            <a:endParaRPr lang="ru-RU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A1504A-7B1C-47EC-86CA-87759B36B53D}"/>
              </a:ext>
            </a:extLst>
          </p:cNvPr>
          <p:cNvSpPr txBox="1"/>
          <p:nvPr/>
        </p:nvSpPr>
        <p:spPr>
          <a:xfrm>
            <a:off x="107204" y="5023599"/>
            <a:ext cx="4784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i="0" dirty="0">
                <a:effectLst/>
                <a:latin typeface="Times New Roman" panose="02020603050405020304" pitchFamily="18" charset="0"/>
              </a:rPr>
              <a:t>Пар называется насыщенным ...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54A2E6-F364-45FF-8372-A397906A337C}"/>
              </a:ext>
            </a:extLst>
          </p:cNvPr>
          <p:cNvSpPr txBox="1"/>
          <p:nvPr/>
        </p:nvSpPr>
        <p:spPr>
          <a:xfrm>
            <a:off x="6035758" y="5023599"/>
            <a:ext cx="4683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если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находится в динамическом равновесии со своей жидкостью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6C31E8-EB22-47DF-9C5B-937A8C9E1F18}"/>
              </a:ext>
            </a:extLst>
          </p:cNvPr>
          <p:cNvSpPr txBox="1"/>
          <p:nvPr/>
        </p:nvSpPr>
        <p:spPr>
          <a:xfrm>
            <a:off x="129801" y="5969071"/>
            <a:ext cx="3168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dirty="0">
                <a:effectLst/>
                <a:latin typeface="Times New Roman" panose="02020603050405020304" pitchFamily="18" charset="0"/>
              </a:rPr>
              <a:t>Ненасыщенный пар …</a:t>
            </a:r>
            <a:endParaRPr lang="ru-RU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1A70F3-5C41-464E-A5B3-755F59FADF12}"/>
              </a:ext>
            </a:extLst>
          </p:cNvPr>
          <p:cNvSpPr txBox="1"/>
          <p:nvPr/>
        </p:nvSpPr>
        <p:spPr>
          <a:xfrm>
            <a:off x="6035757" y="5941106"/>
            <a:ext cx="468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0" dirty="0">
                <a:effectLst/>
                <a:latin typeface="Times New Roman" panose="02020603050405020304" pitchFamily="18" charset="0"/>
              </a:rPr>
              <a:t>пар, не находящийся в состоянии равновесия со своей жидкостью.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76C06A-8D41-4FEB-9315-CBFDE6DD1ED3}"/>
              </a:ext>
            </a:extLst>
          </p:cNvPr>
          <p:cNvSpPr txBox="1"/>
          <p:nvPr/>
        </p:nvSpPr>
        <p:spPr>
          <a:xfrm>
            <a:off x="5429701" y="1627892"/>
            <a:ext cx="1212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любой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7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9" grpId="0"/>
      <p:bldP spid="23" grpId="0"/>
      <p:bldP spid="27" grpId="0"/>
      <p:bldP spid="31" grpId="0"/>
      <p:bldP spid="33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1F4FBB-A020-4476-8A85-61A4ED714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95"/>
          <a:stretch/>
        </p:blipFill>
        <p:spPr>
          <a:xfrm>
            <a:off x="1" y="-152400"/>
            <a:ext cx="12192000" cy="701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0EF6D1-12FE-462F-91FD-9C56C426448F}"/>
              </a:ext>
            </a:extLst>
          </p:cNvPr>
          <p:cNvSpPr txBox="1"/>
          <p:nvPr/>
        </p:nvSpPr>
        <p:spPr>
          <a:xfrm>
            <a:off x="1371330" y="11520"/>
            <a:ext cx="10125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Зачем переливают чай из стакана в блюдце, дуют на горячий суп или кашу, обмахиваются веером?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5912FC-13D5-4EC1-912A-9A62FA8E5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37534"/>
            <a:ext cx="3810000" cy="36385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552320-4CC5-4E22-8C8F-1A8DBADD05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32" b="91593" l="10000" r="90000">
                        <a14:foregroundMark x1="47283" y1="91593" x2="54565" y2="91298"/>
                        <a14:foregroundMark x1="50978" y1="33776" x2="51304" y2="26106"/>
                        <a14:foregroundMark x1="51304" y1="26106" x2="50109" y2="20501"/>
                        <a14:foregroundMark x1="48913" y1="12684" x2="48696" y2="11357"/>
                        <a14:foregroundMark x1="49457" y1="10029" x2="49457" y2="8407"/>
                        <a14:foregroundMark x1="49457" y1="6932" x2="49457" y2="6932"/>
                        <a14:foregroundMark x1="49565" y1="8260" x2="49565" y2="8260"/>
                        <a14:foregroundMark x1="49239" y1="7670" x2="49239" y2="7670"/>
                        <a14:foregroundMark x1="44457" y1="23746" x2="44457" y2="23746"/>
                      </a14:backgroundRemoval>
                    </a14:imgEffect>
                  </a14:imgLayer>
                </a14:imgProps>
              </a:ext>
            </a:extLst>
          </a:blip>
          <a:srcRect l="20175" t="39621" r="20137"/>
          <a:stretch/>
        </p:blipFill>
        <p:spPr>
          <a:xfrm>
            <a:off x="3809999" y="4139631"/>
            <a:ext cx="3987209" cy="29723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1347414-8313-416B-A14A-5D282F860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71" y="2848485"/>
            <a:ext cx="3231857" cy="21310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E242160-DE17-4F7F-97B4-8081A1E488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78" y="474779"/>
            <a:ext cx="7261728" cy="38219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B9BCE4-091C-4473-AB73-7A27A46B29A2}"/>
              </a:ext>
            </a:extLst>
          </p:cNvPr>
          <p:cNvSpPr txBox="1"/>
          <p:nvPr/>
        </p:nvSpPr>
        <p:spPr>
          <a:xfrm>
            <a:off x="30456" y="2497356"/>
            <a:ext cx="65069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огда переливают чай из стакана в блюдце, увеличивают площадь поверхности с которой происходит испарение.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22EEB0-9EB9-473A-B496-589C55573B42}"/>
              </a:ext>
            </a:extLst>
          </p:cNvPr>
          <p:cNvSpPr txBox="1"/>
          <p:nvPr/>
        </p:nvSpPr>
        <p:spPr>
          <a:xfrm>
            <a:off x="-1" y="850973"/>
            <a:ext cx="59531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эти действия предпринимают для того чтобы ускорить процесс испарения и, как следствие, добиться уменьшения температуры жидкости.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0B8BA2-7E09-4E71-8618-04CEA0414464}"/>
              </a:ext>
            </a:extLst>
          </p:cNvPr>
          <p:cNvSpPr txBox="1"/>
          <p:nvPr/>
        </p:nvSpPr>
        <p:spPr>
          <a:xfrm>
            <a:off x="7545511" y="5152667"/>
            <a:ext cx="48312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огда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дуют на горячий суп или кашу, 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препятствуют возвращению молекул испаряющейся жидкости обратно в жидкость.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84B6D4-060E-42AF-B4EF-36248008154A}"/>
              </a:ext>
            </a:extLst>
          </p:cNvPr>
          <p:cNvSpPr txBox="1"/>
          <p:nvPr/>
        </p:nvSpPr>
        <p:spPr>
          <a:xfrm>
            <a:off x="7560760" y="519936"/>
            <a:ext cx="43576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Веер помогает "смахнуть" нагретый воздух, находящийся у вашего тела и сделать приток менее тёплого воздуха.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74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1F4FBB-A020-4476-8A85-61A4ED714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95"/>
          <a:stretch/>
        </p:blipFill>
        <p:spPr>
          <a:xfrm>
            <a:off x="1" y="-152400"/>
            <a:ext cx="12192000" cy="701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50593E-1218-485D-B094-86FC2C4F01AE}"/>
              </a:ext>
            </a:extLst>
          </p:cNvPr>
          <p:cNvSpPr txBox="1"/>
          <p:nvPr/>
        </p:nvSpPr>
        <p:spPr>
          <a:xfrm>
            <a:off x="7084829" y="406332"/>
            <a:ext cx="46854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Испаряется, например</a:t>
            </a:r>
          </a:p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нафталин, поэтому мы чувствуем его запах.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99FC0C-AFFD-45B5-8DF4-D98F99B4DF0F}"/>
              </a:ext>
            </a:extLst>
          </p:cNvPr>
          <p:cNvSpPr txBox="1"/>
          <p:nvPr/>
        </p:nvSpPr>
        <p:spPr>
          <a:xfrm>
            <a:off x="164804" y="138499"/>
            <a:ext cx="433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Испаряются ли твёрдые тела ...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F7BC87-94D0-4A4A-89FF-7EA66CE01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3175"/>
            <a:ext cx="6667500" cy="4314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34EAC6-9327-453A-ADD7-264120363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34" y="3458055"/>
            <a:ext cx="5668470" cy="3096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ABA384-378C-4A61-97D3-D903C1E7AFD4}"/>
              </a:ext>
            </a:extLst>
          </p:cNvPr>
          <p:cNvSpPr txBox="1"/>
          <p:nvPr/>
        </p:nvSpPr>
        <p:spPr>
          <a:xfrm>
            <a:off x="218411" y="1387004"/>
            <a:ext cx="62306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Испаряется, например: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лёд, поэтому бельё высыхает и на морозе.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3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1F4FBB-A020-4476-8A85-61A4ED714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95"/>
          <a:stretch/>
        </p:blipFill>
        <p:spPr>
          <a:xfrm>
            <a:off x="-1" y="-171744"/>
            <a:ext cx="12192000" cy="701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4323A-07FA-4501-8C79-208E28F187D0}"/>
              </a:ext>
            </a:extLst>
          </p:cNvPr>
          <p:cNvSpPr txBox="1"/>
          <p:nvPr/>
        </p:nvSpPr>
        <p:spPr>
          <a:xfrm>
            <a:off x="6408774" y="8401"/>
            <a:ext cx="53189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явление превращения жидкости в пар.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0CCF97-E3C7-476A-BB54-7ECAA5F49C06}"/>
              </a:ext>
            </a:extLst>
          </p:cNvPr>
          <p:cNvSpPr txBox="1"/>
          <p:nvPr/>
        </p:nvSpPr>
        <p:spPr>
          <a:xfrm>
            <a:off x="3183120" y="8401"/>
            <a:ext cx="3224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1.Парообразование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D7A8C-6373-4092-ABF3-4B6864FF5DAF}"/>
              </a:ext>
            </a:extLst>
          </p:cNvPr>
          <p:cNvSpPr txBox="1"/>
          <p:nvPr/>
        </p:nvSpPr>
        <p:spPr>
          <a:xfrm>
            <a:off x="204676" y="823195"/>
            <a:ext cx="8455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Два способа перехода жидкости в газообразное состояние: 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4480EA-F8D7-498A-A641-237ED5B5B4B8}"/>
              </a:ext>
            </a:extLst>
          </p:cNvPr>
          <p:cNvSpPr txBox="1"/>
          <p:nvPr/>
        </p:nvSpPr>
        <p:spPr>
          <a:xfrm>
            <a:off x="8662434" y="799698"/>
            <a:ext cx="3224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испарение и кипение.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E381DD-9523-4B02-8206-5CA74487A066}"/>
              </a:ext>
            </a:extLst>
          </p:cNvPr>
          <p:cNvSpPr txBox="1"/>
          <p:nvPr/>
        </p:nvSpPr>
        <p:spPr>
          <a:xfrm>
            <a:off x="4214922" y="1383659"/>
            <a:ext cx="7977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парообразование, происходящее с поверхности жидкости.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4B71BA-9436-48CE-9C56-BC2B76FBB6D1}"/>
              </a:ext>
            </a:extLst>
          </p:cNvPr>
          <p:cNvSpPr txBox="1"/>
          <p:nvPr/>
        </p:nvSpPr>
        <p:spPr>
          <a:xfrm>
            <a:off x="287079" y="1446028"/>
            <a:ext cx="242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Испарение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9FDC73-5CEB-4B88-90BD-EA50EA9312AA}"/>
              </a:ext>
            </a:extLst>
          </p:cNvPr>
          <p:cNvSpPr txBox="1"/>
          <p:nvPr/>
        </p:nvSpPr>
        <p:spPr>
          <a:xfrm>
            <a:off x="204675" y="2184255"/>
            <a:ext cx="4915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4. Скорость испарения зависит …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465F4-1DF0-4E52-AEA3-70AEC4D50F3A}"/>
              </a:ext>
            </a:extLst>
          </p:cNvPr>
          <p:cNvSpPr txBox="1"/>
          <p:nvPr/>
        </p:nvSpPr>
        <p:spPr>
          <a:xfrm>
            <a:off x="5174067" y="2195005"/>
            <a:ext cx="6964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от рода жидкости; от площади её поверхности.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1FB7BC-D85A-4BF1-8625-B930B3A9A84F}"/>
              </a:ext>
            </a:extLst>
          </p:cNvPr>
          <p:cNvSpPr txBox="1"/>
          <p:nvPr/>
        </p:nvSpPr>
        <p:spPr>
          <a:xfrm>
            <a:off x="204674" y="2645920"/>
            <a:ext cx="9653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5. Испарение должно происходить при …                        температуре.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5120E6-11E4-4FEB-B30F-9069E06567F2}"/>
              </a:ext>
            </a:extLst>
          </p:cNvPr>
          <p:cNvSpPr txBox="1"/>
          <p:nvPr/>
        </p:nvSpPr>
        <p:spPr>
          <a:xfrm>
            <a:off x="5899407" y="2626315"/>
            <a:ext cx="14593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любой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E16853-C9CF-4FA1-9586-EC84E773C155}"/>
              </a:ext>
            </a:extLst>
          </p:cNvPr>
          <p:cNvSpPr txBox="1"/>
          <p:nvPr/>
        </p:nvSpPr>
        <p:spPr>
          <a:xfrm>
            <a:off x="204674" y="3139050"/>
            <a:ext cx="52115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6. Динамическое равновесие между паром и жидкостью ..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EC7D6-E6EA-4C8D-9FA2-18A7F64DCAB1}"/>
              </a:ext>
            </a:extLst>
          </p:cNvPr>
          <p:cNvSpPr txBox="1"/>
          <p:nvPr/>
        </p:nvSpPr>
        <p:spPr>
          <a:xfrm>
            <a:off x="5336215" y="3137414"/>
            <a:ext cx="70830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число молекул, вылетающих из жидкости,  равно числу молекул пара, возвращающихся обратно в жидкость.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D238D8-E129-436C-BEE1-EEEEB2C82C90}"/>
              </a:ext>
            </a:extLst>
          </p:cNvPr>
          <p:cNvSpPr txBox="1"/>
          <p:nvPr/>
        </p:nvSpPr>
        <p:spPr>
          <a:xfrm>
            <a:off x="146197" y="4398980"/>
            <a:ext cx="4710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7. Пар называется насыщенным ...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B546AA-C84D-4C67-A6B4-54CB57D1AE16}"/>
              </a:ext>
            </a:extLst>
          </p:cNvPr>
          <p:cNvSpPr txBox="1"/>
          <p:nvPr/>
        </p:nvSpPr>
        <p:spPr>
          <a:xfrm>
            <a:off x="4859851" y="4398980"/>
            <a:ext cx="73355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если находится в динамическом равновесии со своей жидкостью.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299DB5-9A5D-4F4B-A3EB-549EA4153BB9}"/>
              </a:ext>
            </a:extLst>
          </p:cNvPr>
          <p:cNvSpPr txBox="1"/>
          <p:nvPr/>
        </p:nvSpPr>
        <p:spPr>
          <a:xfrm>
            <a:off x="204674" y="5368040"/>
            <a:ext cx="3538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8. Ненасыщенный пар …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20F72C-3919-4F33-A01F-22C703946B06}"/>
              </a:ext>
            </a:extLst>
          </p:cNvPr>
          <p:cNvSpPr txBox="1"/>
          <p:nvPr/>
        </p:nvSpPr>
        <p:spPr>
          <a:xfrm>
            <a:off x="4118785" y="5291840"/>
            <a:ext cx="80196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пар, не находящийся в состоянии равновесия со своей жидкостью.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858A46-83BF-4065-A1D0-233E3196B4C1}"/>
              </a:ext>
            </a:extLst>
          </p:cNvPr>
          <p:cNvSpPr txBox="1"/>
          <p:nvPr/>
        </p:nvSpPr>
        <p:spPr>
          <a:xfrm>
            <a:off x="122275" y="6267872"/>
            <a:ext cx="4710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9. Испаряются ли твёрдые тела ...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8DCFAF9-D8D6-41A6-86E6-BF720DEFA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1423" y="3583408"/>
            <a:ext cx="4500229" cy="326619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8E2C3FE-6FFC-4DB6-B47F-ACA159393205}"/>
              </a:ext>
            </a:extLst>
          </p:cNvPr>
          <p:cNvSpPr txBox="1"/>
          <p:nvPr/>
        </p:nvSpPr>
        <p:spPr>
          <a:xfrm>
            <a:off x="643270" y="8401"/>
            <a:ext cx="1897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9E428-192C-447F-82B6-829E444C61DA}"/>
              </a:ext>
            </a:extLst>
          </p:cNvPr>
          <p:cNvSpPr txBox="1"/>
          <p:nvPr/>
        </p:nvSpPr>
        <p:spPr>
          <a:xfrm>
            <a:off x="4856419" y="6258769"/>
            <a:ext cx="2057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Испаряются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394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6" grpId="0"/>
      <p:bldP spid="20" grpId="0"/>
      <p:bldP spid="24" grpId="0"/>
      <p:bldP spid="28" grpId="0"/>
      <p:bldP spid="3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1F4FBB-A020-4476-8A85-61A4ED714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95"/>
          <a:stretch/>
        </p:blipFill>
        <p:spPr>
          <a:xfrm>
            <a:off x="1" y="-152400"/>
            <a:ext cx="12192000" cy="7010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338D15-0047-4F64-8F8D-729CF0EB6D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0000" l="10000" r="90000">
                        <a14:foregroundMark x1="40667" y1="45000" x2="42778" y2="41923"/>
                        <a14:foregroundMark x1="51444" y1="45192" x2="55000" y2="47500"/>
                        <a14:foregroundMark x1="48667" y1="67885" x2="43444" y2="67308"/>
                        <a14:foregroundMark x1="44333" y1="5385" x2="46444" y2="9231"/>
                        <a14:foregroundMark x1="68444" y1="90000" x2="68444" y2="90000"/>
                      </a14:backgroundRemoval>
                    </a14:imgEffect>
                  </a14:imgLayer>
                </a14:imgProps>
              </a:ext>
            </a:extLst>
          </a:blip>
          <a:srcRect l="17381" r="16107" b="4482"/>
          <a:stretch/>
        </p:blipFill>
        <p:spPr>
          <a:xfrm>
            <a:off x="301486" y="3503400"/>
            <a:ext cx="4042904" cy="3354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29D95D-E806-4F19-AE90-5F6086142CDF}"/>
              </a:ext>
            </a:extLst>
          </p:cNvPr>
          <p:cNvSpPr txBox="1"/>
          <p:nvPr/>
        </p:nvSpPr>
        <p:spPr>
          <a:xfrm>
            <a:off x="467139" y="119270"/>
            <a:ext cx="3627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Monotype Corsiva" panose="03010101010201010101" pitchFamily="66" charset="0"/>
              </a:rPr>
              <a:t>Вам понравилось?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B0BD09-DC54-4852-A144-4012CBF8FE6A}"/>
              </a:ext>
            </a:extLst>
          </p:cNvPr>
          <p:cNvSpPr txBox="1"/>
          <p:nvPr/>
        </p:nvSpPr>
        <p:spPr>
          <a:xfrm>
            <a:off x="2345636" y="2226366"/>
            <a:ext cx="6704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Спасибо за работу на уроке!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3CCCFF-1E1E-42EA-8340-E60AFE6A4E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5"/>
          <a:stretch/>
        </p:blipFill>
        <p:spPr>
          <a:xfrm>
            <a:off x="8557595" y="-282851"/>
            <a:ext cx="3734894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6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448</Words>
  <Application>Microsoft Office PowerPoint</Application>
  <PresentationFormat>Широкоэкранный</PresentationFormat>
  <Paragraphs>62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31</cp:revision>
  <dcterms:created xsi:type="dcterms:W3CDTF">2023-11-06T07:05:31Z</dcterms:created>
  <dcterms:modified xsi:type="dcterms:W3CDTF">2023-11-29T07:14:13Z</dcterms:modified>
</cp:coreProperties>
</file>