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entury Schoolbook" panose="020406040505050203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4716462" y="5345112"/>
            <a:ext cx="4427538" cy="1512888"/>
            <a:chOff x="4716462" y="5345112"/>
            <a:chExt cx="4427538" cy="1512888"/>
          </a:xfrm>
        </p:grpSpPr>
        <p:sp>
          <p:nvSpPr>
            <p:cNvPr id="29" name="Shape 29"/>
            <p:cNvSpPr/>
            <p:nvPr/>
          </p:nvSpPr>
          <p:spPr>
            <a:xfrm>
              <a:off x="4716462" y="5345112"/>
              <a:ext cx="4427537" cy="1512887"/>
            </a:xfrm>
            <a:custGeom>
              <a:avLst/>
              <a:gdLst/>
              <a:ahLst/>
              <a:cxnLst/>
              <a:rect l="0" t="0" r="0" b="0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305675" y="6372225"/>
              <a:ext cx="19050" cy="28575"/>
            </a:xfrm>
            <a:custGeom>
              <a:avLst/>
              <a:gdLst/>
              <a:ahLst/>
              <a:cxnLst/>
              <a:rect l="0" t="0" r="0" b="0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296150" y="6343650"/>
              <a:ext cx="9525" cy="28575"/>
            </a:xfrm>
            <a:custGeom>
              <a:avLst/>
              <a:gdLst/>
              <a:ahLst/>
              <a:cxnLst/>
              <a:rect l="0" t="0" r="0" b="0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8223250" y="5678487"/>
              <a:ext cx="482600" cy="1176337"/>
            </a:xfrm>
            <a:custGeom>
              <a:avLst/>
              <a:gdLst/>
              <a:ahLst/>
              <a:cxnLst/>
              <a:rect l="0" t="0" r="0" b="0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7807325" y="5640387"/>
              <a:ext cx="498475" cy="1217612"/>
            </a:xfrm>
            <a:custGeom>
              <a:avLst/>
              <a:gdLst/>
              <a:ahLst/>
              <a:cxnLst/>
              <a:rect l="0" t="0" r="0" b="0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7461250" y="5868987"/>
              <a:ext cx="436562" cy="989012"/>
            </a:xfrm>
            <a:custGeom>
              <a:avLst/>
              <a:gdLst/>
              <a:ahLst/>
              <a:cxnLst/>
              <a:rect l="0" t="0" r="0" b="0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7178675" y="5888037"/>
              <a:ext cx="338137" cy="969962"/>
            </a:xfrm>
            <a:custGeom>
              <a:avLst/>
              <a:gdLst/>
              <a:ahLst/>
              <a:cxnLst/>
              <a:rect l="0" t="0" r="0" b="0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6813550" y="6248400"/>
              <a:ext cx="265112" cy="609600"/>
            </a:xfrm>
            <a:custGeom>
              <a:avLst/>
              <a:gdLst/>
              <a:ahLst/>
              <a:cxnLst/>
              <a:rect l="0" t="0" r="0" b="0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6508750" y="6381750"/>
              <a:ext cx="263525" cy="476250"/>
            </a:xfrm>
            <a:custGeom>
              <a:avLst/>
              <a:gdLst/>
              <a:ahLst/>
              <a:cxnLst/>
              <a:rect l="0" t="0" r="0" b="0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6207125" y="6410325"/>
              <a:ext cx="376237" cy="447675"/>
            </a:xfrm>
            <a:custGeom>
              <a:avLst/>
              <a:gdLst/>
              <a:ahLst/>
              <a:cxnLst/>
              <a:rect l="0" t="0" r="0" b="0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5832475" y="6486525"/>
              <a:ext cx="311150" cy="371475"/>
            </a:xfrm>
            <a:custGeom>
              <a:avLst/>
              <a:gdLst/>
              <a:ahLst/>
              <a:cxnLst/>
              <a:rect l="0" t="0" r="0" b="0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5518150" y="6457950"/>
              <a:ext cx="301625" cy="400050"/>
            </a:xfrm>
            <a:custGeom>
              <a:avLst/>
              <a:gdLst/>
              <a:ahLst/>
              <a:cxnLst/>
              <a:rect l="0" t="0" r="0" b="0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5032375" y="6648450"/>
              <a:ext cx="365125" cy="209550"/>
            </a:xfrm>
            <a:custGeom>
              <a:avLst/>
              <a:gdLst/>
              <a:ahLst/>
              <a:cxnLst/>
              <a:rect l="0" t="0" r="0" b="0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4832350" y="6696075"/>
              <a:ext cx="141287" cy="161925"/>
            </a:xfrm>
            <a:custGeom>
              <a:avLst/>
              <a:gdLst/>
              <a:ahLst/>
              <a:cxnLst/>
              <a:rect l="0" t="0" r="0" b="0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8702675" y="5345112"/>
              <a:ext cx="441325" cy="1512887"/>
            </a:xfrm>
            <a:custGeom>
              <a:avLst/>
              <a:gdLst/>
              <a:ahLst/>
              <a:cxnLst/>
              <a:rect l="0" t="0" r="0" b="0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EXT_AND_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4716462" y="5345112"/>
            <a:ext cx="4427538" cy="1512888"/>
            <a:chOff x="4716462" y="5345112"/>
            <a:chExt cx="4427538" cy="1512888"/>
          </a:xfrm>
        </p:grpSpPr>
        <p:sp>
          <p:nvSpPr>
            <p:cNvPr id="7" name="Shape 7"/>
            <p:cNvSpPr/>
            <p:nvPr/>
          </p:nvSpPr>
          <p:spPr>
            <a:xfrm>
              <a:off x="4716462" y="5345112"/>
              <a:ext cx="4427537" cy="1512887"/>
            </a:xfrm>
            <a:custGeom>
              <a:avLst/>
              <a:gdLst/>
              <a:ahLst/>
              <a:cxnLst/>
              <a:rect l="0" t="0" r="0" b="0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7305675" y="6372225"/>
              <a:ext cx="19050" cy="28575"/>
            </a:xfrm>
            <a:custGeom>
              <a:avLst/>
              <a:gdLst/>
              <a:ahLst/>
              <a:cxnLst/>
              <a:rect l="0" t="0" r="0" b="0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7296150" y="6343650"/>
              <a:ext cx="9525" cy="28575"/>
            </a:xfrm>
            <a:custGeom>
              <a:avLst/>
              <a:gdLst/>
              <a:ahLst/>
              <a:cxnLst/>
              <a:rect l="0" t="0" r="0" b="0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8223250" y="5678487"/>
              <a:ext cx="482600" cy="1176337"/>
            </a:xfrm>
            <a:custGeom>
              <a:avLst/>
              <a:gdLst/>
              <a:ahLst/>
              <a:cxnLst/>
              <a:rect l="0" t="0" r="0" b="0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7807325" y="5640387"/>
              <a:ext cx="498475" cy="1217612"/>
            </a:xfrm>
            <a:custGeom>
              <a:avLst/>
              <a:gdLst/>
              <a:ahLst/>
              <a:cxnLst/>
              <a:rect l="0" t="0" r="0" b="0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7461250" y="5868987"/>
              <a:ext cx="436562" cy="989012"/>
            </a:xfrm>
            <a:custGeom>
              <a:avLst/>
              <a:gdLst/>
              <a:ahLst/>
              <a:cxnLst/>
              <a:rect l="0" t="0" r="0" b="0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178675" y="5888037"/>
              <a:ext cx="338137" cy="969962"/>
            </a:xfrm>
            <a:custGeom>
              <a:avLst/>
              <a:gdLst/>
              <a:ahLst/>
              <a:cxnLst/>
              <a:rect l="0" t="0" r="0" b="0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6813550" y="6248400"/>
              <a:ext cx="265112" cy="609600"/>
            </a:xfrm>
            <a:custGeom>
              <a:avLst/>
              <a:gdLst/>
              <a:ahLst/>
              <a:cxnLst/>
              <a:rect l="0" t="0" r="0" b="0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6508750" y="6381750"/>
              <a:ext cx="263525" cy="476250"/>
            </a:xfrm>
            <a:custGeom>
              <a:avLst/>
              <a:gdLst/>
              <a:ahLst/>
              <a:cxnLst/>
              <a:rect l="0" t="0" r="0" b="0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6207125" y="6410325"/>
              <a:ext cx="376237" cy="447675"/>
            </a:xfrm>
            <a:custGeom>
              <a:avLst/>
              <a:gdLst/>
              <a:ahLst/>
              <a:cxnLst/>
              <a:rect l="0" t="0" r="0" b="0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5832475" y="6486525"/>
              <a:ext cx="311150" cy="371475"/>
            </a:xfrm>
            <a:custGeom>
              <a:avLst/>
              <a:gdLst/>
              <a:ahLst/>
              <a:cxnLst/>
              <a:rect l="0" t="0" r="0" b="0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5518150" y="6457950"/>
              <a:ext cx="301625" cy="400050"/>
            </a:xfrm>
            <a:custGeom>
              <a:avLst/>
              <a:gdLst/>
              <a:ahLst/>
              <a:cxnLst/>
              <a:rect l="0" t="0" r="0" b="0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032375" y="6648450"/>
              <a:ext cx="365125" cy="209550"/>
            </a:xfrm>
            <a:custGeom>
              <a:avLst/>
              <a:gdLst/>
              <a:ahLst/>
              <a:cxnLst/>
              <a:rect l="0" t="0" r="0" b="0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4832350" y="6696075"/>
              <a:ext cx="141287" cy="161925"/>
            </a:xfrm>
            <a:custGeom>
              <a:avLst/>
              <a:gdLst/>
              <a:ahLst/>
              <a:cxnLst/>
              <a:rect l="0" t="0" r="0" b="0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702675" y="5345112"/>
              <a:ext cx="441325" cy="1512887"/>
            </a:xfrm>
            <a:custGeom>
              <a:avLst/>
              <a:gdLst/>
              <a:ahLst/>
              <a:cxnLst/>
              <a:rect l="0" t="0" r="0" b="0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900112" y="3284537"/>
            <a:ext cx="7772400" cy="15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Schoolbook"/>
              <a:buNone/>
            </a:pPr>
            <a:r>
              <a:rPr lang="en-US" sz="5100" b="0" i="0" u="none" strike="noStrike" cap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Кубановедение</a:t>
            </a:r>
            <a: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b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</a:t>
            </a:r>
            <a:r>
              <a:rPr lang="en-US" sz="5100" b="0" i="0" u="none" strike="noStrike" cap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Материальная</a:t>
            </a:r>
            <a: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5100" b="0" i="0" u="none" strike="noStrike" cap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культура</a:t>
            </a:r>
            <a: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5100" b="0" i="0" u="none" strike="noStrike" cap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казачества</a:t>
            </a:r>
            <a:r>
              <a:rPr lang="en-US" sz="5100" b="0" i="0" u="none" strike="noStrike" cap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”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5435600" y="5300662"/>
            <a:ext cx="291306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ru-RU" dirty="0" smtClean="0"/>
              <a:t>Криволап А.А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Декоративно-прикладное искусство.</a:t>
            </a:r>
            <a:endParaRPr/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1600200"/>
            <a:ext cx="2919412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95987" y="1979612"/>
            <a:ext cx="13430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449387" y="3941762"/>
            <a:ext cx="2052637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659437" y="3941762"/>
            <a:ext cx="2014537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Декоративно-прикладное искусство. </a:t>
            </a:r>
            <a:endParaRPr/>
          </a:p>
        </p:txBody>
      </p:sp>
      <p:pic>
        <p:nvPicPr>
          <p:cNvPr id="150" name="Shape 15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71587" y="1600200"/>
            <a:ext cx="2408237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46762" y="3941762"/>
            <a:ext cx="1639887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207000" y="1600200"/>
            <a:ext cx="2919412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52462" y="3941762"/>
            <a:ext cx="3648075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Рушники.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Рушники- традиционные элементы убранства кубанского жилища. Ими украшали иконы, зеркала, деревянные рамы, семейные фотографии. Рушники декорировали по краям кружевами, искусной вышивкой, изображавшие растения, птиц, геометрические фигуры, цветы. Вышивками и кружевами украшали также скатерти, подзоры для кровати, прошвы и наволочки. К этому занятию приучали девочек с 7-9 лет. К совершеннолетию они успевали приготовить для себя приданное.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Рушники.</a:t>
            </a:r>
            <a:endParaRPr/>
          </a:p>
        </p:txBody>
      </p:sp>
      <p:pic>
        <p:nvPicPr>
          <p:cNvPr id="165" name="Shape 16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484312"/>
            <a:ext cx="2592387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80062" y="1557337"/>
            <a:ext cx="24479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795962" y="3921125"/>
            <a:ext cx="2592387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331912" y="3902075"/>
            <a:ext cx="2808287" cy="20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Гончарное производство. 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Глиняная посуда широко использовалась в хозяйстве. Это махотки, глэчики для молока, большие макитры для приготовления и хранения хлеба, миски, кувшины для вина.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Гончарное производство.</a:t>
            </a:r>
            <a:endParaRPr/>
          </a:p>
        </p:txBody>
      </p:sp>
      <p:pic>
        <p:nvPicPr>
          <p:cNvPr id="180" name="Shape 18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3087" y="1484312"/>
            <a:ext cx="1439862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64162" y="1628775"/>
            <a:ext cx="2087562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648325" y="4321175"/>
            <a:ext cx="20383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979612" y="4149725"/>
            <a:ext cx="1730375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Художественная роспись.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Художественная роспись была распространена во многих станицах Кубани. Расписывали печь в хате, её красили в голубой или жёлтый цвет и разрисовывали узорами в виде различных цветов и листиков. Дли изготовления материала использовали: отвар коры ольхи, мелко тёртый кирпич, синьку, коровий помёт.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Художественная роспись.</a:t>
            </a:r>
            <a:endParaRPr/>
          </a:p>
        </p:txBody>
      </p:sp>
      <p:pic>
        <p:nvPicPr>
          <p:cNvPr id="195" name="Shape 19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779587"/>
            <a:ext cx="2808287" cy="210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72225" y="4292600"/>
            <a:ext cx="1992312" cy="214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940425" y="1797050"/>
            <a:ext cx="2160587" cy="17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908175" y="4359275"/>
            <a:ext cx="2951162" cy="203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Ковань.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Ковань была распространённым видом художёственного ремесла на Кубани. Кубанские кузницы создали самобытный орнамент из металлических кружев 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Ковань.</a:t>
            </a:r>
            <a:endParaRPr/>
          </a:p>
        </p:txBody>
      </p:sp>
      <p:pic>
        <p:nvPicPr>
          <p:cNvPr id="210" name="Shape 2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628775"/>
            <a:ext cx="2951162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08625" y="3852862"/>
            <a:ext cx="2735262" cy="205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48262" y="1484312"/>
            <a:ext cx="2592387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403350" y="4221162"/>
            <a:ext cx="1509712" cy="200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Казачьи поселения и жилища.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первые годы освоения, казаки заселили Правобережье Кубани. Они сказывались с традициями: в языке, обычаях, одежде, особенностях жилища, во внешнем виде населённых пунктов. Западную часть Кубани заселяли выходцы с Дона. Здесь доминировала южнорусская культура.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Одежда казаков и казачек. </a:t>
            </a: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Одежда являлась отличительным признаком. Обязательной принадлежностью форменного костюма казака был башлык – суконный или шерстяной остроконечный капюшон с длинными отростками(его надевали в непогоду ). Традиционный костюм казачки сформировался во второй половине 19 века. Он состоял из юбки и кофты, их шили из: шёлка, шерсти, бархата, ситца.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Одежда казаков и казачек .</a:t>
            </a:r>
            <a:endParaRPr/>
          </a:p>
        </p:txBody>
      </p:sp>
      <p:pic>
        <p:nvPicPr>
          <p:cNvPr id="225" name="Shape 22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628775"/>
            <a:ext cx="2519362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3789362"/>
            <a:ext cx="2073275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11862" y="1484312"/>
            <a:ext cx="1568450" cy="193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692275" y="4005262"/>
            <a:ext cx="1922462" cy="22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Традиционная казачья кухня.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Основой питания казачьей семьи был хлеб. Продукты животноводства, овощеводства, рыболовства, играли существенную роль. Широко были распространены бахчевые культуры: тыква, арбуз, дыня. На Кубани ели больше мяса, чем в других регионах России. Так же был любимые: кубанский борщ, вареники с картошкой и др.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Традиционная казачья кухня.</a:t>
            </a:r>
            <a:endParaRPr/>
          </a:p>
        </p:txBody>
      </p:sp>
      <p:pic>
        <p:nvPicPr>
          <p:cNvPr id="240" name="Shape 24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700212"/>
            <a:ext cx="2879725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95962" y="4264025"/>
            <a:ext cx="2447925" cy="222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508625" y="1785937"/>
            <a:ext cx="2879725" cy="191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331912" y="4076700"/>
            <a:ext cx="1735137" cy="23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Традиционная казачья кухня.</a:t>
            </a:r>
            <a:endParaRPr/>
          </a:p>
        </p:txBody>
      </p:sp>
      <p:pic>
        <p:nvPicPr>
          <p:cNvPr id="249" name="Shape 24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2755900"/>
            <a:ext cx="3529012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2997200"/>
            <a:ext cx="3455987" cy="23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Вопросы и задания:</a:t>
            </a: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1.Какими были способы строительства домов на Кубани? От чего зависело их разнообразие ?	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2.Охарактерезуйте хозяйственные постройки кубанского двора.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3.Расскажите об искусстве кубанских кузнецов и резчиков по дереву.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4.Чем объяснить сходство в мужской одежде казака и горца 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5.Представьте себе кубанскую казачку 19 века. Опишите её костюм.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6.Что являлось основой питания кубанской казачьей семьи ? Почему 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7.Какие мучные блюда готовили кубанские казачки 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Ответы на вопросы:</a:t>
            </a: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а)Способы строительства домов были: Саманные хаты на фундаменте, без фундамента. На высоком фундаменте. б)Это зависело от региона, от места проживания.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2.Во дворе устраивалась небольшая,”углублённая” в землю печка – кабыца, над ней сооружался лёгкий навес.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3.Искусство кубанских мастеров: рушники, гончарное производство, резьба по дереву, роспись, ковань.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4.Во-первых, и у казака, и у горца были кони, кинжалы, фуражки, а также обязательностью были: шаровары и сапоги, башлык.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5.Кастюм кубанской казачки состоял: из юбки и кофты. Кофты были разных фасонов. Их обязательно украшали кружевами, строчкой, гарусом, тесьмой, бисером.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6.Основное питание кубанской казачьей семьи был хлеб. Потому что на кубани, то что ели было выращено на собственной земле ели.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7.Вареники с картошкой, блинчики со сметаной и икрой, пирожки, хлеб.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Казачьи поселения и жилища.</a:t>
            </a:r>
            <a:endParaRPr/>
          </a:p>
        </p:txBody>
      </p:sp>
      <p:pic>
        <p:nvPicPr>
          <p:cNvPr id="88" name="Shape 8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5012" y="1600200"/>
            <a:ext cx="3481387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21250" y="3941762"/>
            <a:ext cx="3490912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879975" y="1600200"/>
            <a:ext cx="3573462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016000" y="3941762"/>
            <a:ext cx="2919412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Различия домов черноморских и линейских казаков.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Основным видом жилья в западной части Кубани в 19 веке, стала невысокая турлучная хата. Она строилась без фундамента, прямо на земле. Каркас был из вертикальных столбов-сох. К сохам привязывались плетень из ивовых прутьев, или пространство заполняли хворостом.  Верхние концы соединялись досками или брёвнами. Затем по верх брёвен укрепляли одну - две балки, а на них накладывали тонкие жерди, заплетали хворостом и засыпали камышом. Всё это обмазывали толстым слоем глины (30-40см.), смешанной с камышом и забивали глиной полы. Черноморская хата – имела четырёхскатную кровлю. А дом казака - линейца имел два этажа.</a:t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885112" y="7893050"/>
            <a:ext cx="1587" cy="1587"/>
          </a:xfrm>
          <a:custGeom>
            <a:avLst/>
            <a:gdLst/>
            <a:ahLst/>
            <a:cxnLst/>
            <a:rect l="0" t="0" r="0" b="0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28600" cap="sq" cmpd="sng">
            <a:solidFill>
              <a:srgbClr val="FFFF00">
                <a:alpha val="32941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144000" y="7461250"/>
            <a:ext cx="107950" cy="106362"/>
          </a:xfrm>
          <a:custGeom>
            <a:avLst/>
            <a:gdLst/>
            <a:ahLst/>
            <a:cxnLst/>
            <a:rect l="0" t="0" r="0" b="0"/>
            <a:pathLst>
              <a:path w="1688" h="26" extrusionOk="0">
                <a:moveTo>
                  <a:pt x="0" y="0"/>
                </a:moveTo>
                <a:cubicBezTo>
                  <a:pt x="176" y="0"/>
                  <a:pt x="360" y="1"/>
                  <a:pt x="521" y="25"/>
                </a:cubicBezTo>
                <a:cubicBezTo>
                  <a:pt x="890" y="81"/>
                  <a:pt x="1313" y="25"/>
                  <a:pt x="1687" y="25"/>
                </a:cubicBezTo>
              </a:path>
            </a:pathLst>
          </a:custGeom>
          <a:noFill/>
          <a:ln w="228600" cap="sq" cmpd="sng">
            <a:solidFill>
              <a:srgbClr val="FFFF00">
                <a:alpha val="3294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8172450" y="7316787"/>
            <a:ext cx="633412" cy="17462"/>
          </a:xfrm>
          <a:custGeom>
            <a:avLst/>
            <a:gdLst/>
            <a:ahLst/>
            <a:cxnLst/>
            <a:rect l="0" t="0" r="0" b="0"/>
            <a:pathLst>
              <a:path w="1762" h="50" extrusionOk="0">
                <a:moveTo>
                  <a:pt x="49" y="49"/>
                </a:moveTo>
                <a:cubicBezTo>
                  <a:pt x="603" y="49"/>
                  <a:pt x="1157" y="49"/>
                  <a:pt x="1711" y="49"/>
                </a:cubicBezTo>
                <a:cubicBezTo>
                  <a:pt x="1848" y="49"/>
                  <a:pt x="1654" y="49"/>
                  <a:pt x="1637" y="49"/>
                </a:cubicBezTo>
                <a:cubicBezTo>
                  <a:pt x="1524" y="49"/>
                  <a:pt x="1443" y="22"/>
                  <a:pt x="1364" y="0"/>
                </a:cubicBezTo>
                <a:cubicBezTo>
                  <a:pt x="1051" y="-89"/>
                  <a:pt x="510" y="-16"/>
                  <a:pt x="198" y="24"/>
                </a:cubicBezTo>
                <a:cubicBezTo>
                  <a:pt x="131" y="33"/>
                  <a:pt x="-46" y="-1"/>
                  <a:pt x="0" y="49"/>
                </a:cubicBezTo>
                <a:cubicBezTo>
                  <a:pt x="25" y="49"/>
                  <a:pt x="33" y="49"/>
                  <a:pt x="49" y="49"/>
                </a:cubicBezTo>
                <a:cubicBezTo>
                  <a:pt x="595" y="49"/>
                  <a:pt x="1140" y="49"/>
                  <a:pt x="1686" y="49"/>
                </a:cubicBezTo>
              </a:path>
            </a:pathLst>
          </a:custGeom>
          <a:noFill/>
          <a:ln w="228600" cap="sq" cmpd="sng">
            <a:solidFill>
              <a:srgbClr val="FFFF00">
                <a:alpha val="3294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Дома линейца(1) и черноморца(2).</a:t>
            </a:r>
            <a:endParaRPr/>
          </a:p>
        </p:txBody>
      </p:sp>
      <p:pic>
        <p:nvPicPr>
          <p:cNvPr id="106" name="Shape 10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557337"/>
            <a:ext cx="3082925" cy="226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2636837"/>
            <a:ext cx="3744912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55650" y="4221162"/>
            <a:ext cx="3497262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Саманные хаты 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Строились на фундаменте из саманных блоков или сырцового кирпича, изготовленного из глины с примесью соломы. Саманную хату тоже обмазывали глиной снаружи и изнутри, но не таким толстым слоем. После просыхания белили.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Саманные хаты, внутри и снаружи.</a:t>
            </a:r>
            <a:endParaRPr/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07000" y="1600200"/>
            <a:ext cx="2919412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1850" y="1600200"/>
            <a:ext cx="3289300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38737" y="3941762"/>
            <a:ext cx="3057525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23925" y="3941762"/>
            <a:ext cx="3105150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Освоение на Кубани казаков Черноморского войска.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Обосновываясь на Кубани, казаки Черноморского войска называли свои поселения куренями, затем-куренными селениями и просто селениями, а с 1842 году -станицами, как все казачьи войска России. В начале 19 века они были небольшими , не более 30-80 дворов. В центре селения размещалась приходская церковь.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Декоративно-прикладное искусство.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19 веке на Кубани были широко распространены ткачество, вязание кружев, вышивка. Почти все жители кубанских станиц и селений занимались ДПИ. Изготовляли главным образам конопляный холст (посконь), из которого шили рубахи, бытовую, не фирменную одежду.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клон">
  <a:themeElements>
    <a:clrScheme name="default">
      <a:dk1>
        <a:srgbClr val="EAEAEA"/>
      </a:dk1>
      <a:lt1>
        <a:srgbClr val="006666"/>
      </a:lt1>
      <a:dk2>
        <a:srgbClr val="FFFFCC"/>
      </a:dk2>
      <a:lt2>
        <a:srgbClr val="009999"/>
      </a:lt2>
      <a:accent1>
        <a:srgbClr val="339966"/>
      </a:accent1>
      <a:accent2>
        <a:srgbClr val="5E855B"/>
      </a:accent2>
      <a:accent3>
        <a:srgbClr val="006666"/>
      </a:accent3>
      <a:accent4>
        <a:srgbClr val="339966"/>
      </a:accent4>
      <a:accent5>
        <a:srgbClr val="5E855B"/>
      </a:accent5>
      <a:accent6>
        <a:srgbClr val="006666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891</Words>
  <Application>Microsoft Office PowerPoint</Application>
  <PresentationFormat>Экран (4:3)</PresentationFormat>
  <Paragraphs>52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Noto Sans Symbols</vt:lpstr>
      <vt:lpstr>Verdana</vt:lpstr>
      <vt:lpstr>Century Schoolbook</vt:lpstr>
      <vt:lpstr>Arial</vt:lpstr>
      <vt:lpstr>Склон</vt:lpstr>
      <vt:lpstr>Кубановедение    “Материальная культура казачества”</vt:lpstr>
      <vt:lpstr>Казачьи поселения и жилища.</vt:lpstr>
      <vt:lpstr>Казачьи поселения и жилища.</vt:lpstr>
      <vt:lpstr>Различия домов черноморских и линейских казаков.</vt:lpstr>
      <vt:lpstr>Дома линейца(1) и черноморца(2).</vt:lpstr>
      <vt:lpstr>Саманные хаты </vt:lpstr>
      <vt:lpstr>Саманные хаты, внутри и снаружи.</vt:lpstr>
      <vt:lpstr>Освоение на Кубани казаков Черноморского войска.</vt:lpstr>
      <vt:lpstr>Декоративно-прикладное искусство.</vt:lpstr>
      <vt:lpstr>Декоративно-прикладное искусство.</vt:lpstr>
      <vt:lpstr>Декоративно-прикладное искусство. </vt:lpstr>
      <vt:lpstr>Рушники.</vt:lpstr>
      <vt:lpstr>Рушники.</vt:lpstr>
      <vt:lpstr>Гончарное производство. </vt:lpstr>
      <vt:lpstr>Гончарное производство.</vt:lpstr>
      <vt:lpstr>Художественная роспись.</vt:lpstr>
      <vt:lpstr>Художественная роспись.</vt:lpstr>
      <vt:lpstr>Ковань.</vt:lpstr>
      <vt:lpstr>Ковань.</vt:lpstr>
      <vt:lpstr>Одежда казаков и казачек. </vt:lpstr>
      <vt:lpstr>Одежда казаков и казачек .</vt:lpstr>
      <vt:lpstr>Традиционная казачья кухня.</vt:lpstr>
      <vt:lpstr>Традиционная казачья кухня.</vt:lpstr>
      <vt:lpstr>Традиционная казачья кухня.</vt:lpstr>
      <vt:lpstr>Вопросы и задания:</vt:lpstr>
      <vt:lpstr>Ответы на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Кубановедение  8   “Материальная культура казачества”</dc:title>
  <cp:lastModifiedBy>Криволап Александр Афанасьевич</cp:lastModifiedBy>
  <cp:revision>3</cp:revision>
  <dcterms:modified xsi:type="dcterms:W3CDTF">2023-11-29T17:37:08Z</dcterms:modified>
</cp:coreProperties>
</file>